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77" r:id="rId12"/>
    <p:sldId id="279" r:id="rId13"/>
    <p:sldId id="265" r:id="rId14"/>
    <p:sldId id="266" r:id="rId15"/>
    <p:sldId id="267" r:id="rId16"/>
    <p:sldId id="280" r:id="rId17"/>
    <p:sldId id="269" r:id="rId18"/>
    <p:sldId id="281" r:id="rId19"/>
    <p:sldId id="270" r:id="rId20"/>
    <p:sldId id="271" r:id="rId21"/>
    <p:sldId id="272" r:id="rId22"/>
    <p:sldId id="273" r:id="rId23"/>
    <p:sldId id="275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FD240-AA30-4A74-BD85-52E88C94E880}" v="81" dt="2023-03-06T17:03:36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01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0 492 24575,'2'1'0,"0"-1"0,0 1 0,-1 0 0,1 1 0,0-1 0,-1 0 0,1 0 0,-1 1 0,1-1 0,-1 1 0,0-1 0,1 1 0,-1 0 0,1 1 0,1 1 0,10 14 0,-1 1 0,12 27 0,-16-30 0,0-1 0,0 0 0,2-1 0,20 26 0,-29-39 0,-1-1 0,1 1 0,-1 0 0,1-1 0,-1 1 0,1-1 0,0 1 0,-1-1 0,1 1 0,0-1 0,0 1 0,-1-1 0,1 0 0,0 1 0,0-1 0,-1 0 0,1 0 0,0 1 0,0-1 0,0 0 0,0 0 0,0 0 0,-1 0 0,1 0 0,0 0 0,2-1 0,-2 1 0,0-1 0,-1 0 0,1 0 0,0 0 0,0 0 0,0 0 0,0 0 0,-1 0 0,1 0 0,-1 0 0,1 0 0,0 0 0,-1 0 0,0 0 0,1-3 0,1-6 0,0 1 0,-1-1 0,0-13 0,-1 23 0,1-70 0,-2 35 0,2 0 0,6-44 0,9-2 0,-7 42 0,-2 0 0,4-72 0,-10 94 113,0 0 0,6-19 0,1-28-1817,-7 49-5122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17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0 408 24575,'3'0'0,"0"1"0,-1-1 0,1 1 0,0 0 0,-1 0 0,1 0 0,-1 0 0,1 0 0,-1 1 0,1-1 0,-1 1 0,0-1 0,0 1 0,0 0 0,4 4 0,27 37 0,-26-33 0,-6-8 0,1 1 0,0-1 0,-1 0 0,1 0 0,0 0 0,0 0 0,0 0 0,0 0 0,0-1 0,1 1 0,-1-1 0,0 0 0,1 1 0,4 1 0,-5-3 0,0 0 0,0 0 0,1 0 0,-1-1 0,0 1 0,0 0 0,0-1 0,0 1 0,0-1 0,0 0 0,0 0 0,0 0 0,0 0 0,-1 0 0,1 0 0,0 0 0,0 0 0,-1-1 0,3-2 0,3-3 0,-1 0 0,0-1 0,0 0 0,-1 0 0,0 0 0,0-1 0,-1 1 0,4-11 0,-4 8 0,1 1 0,0-1 0,1 1 0,0 1 0,7-11 0,20-22 0,-2-1 0,28-55 0,3-2 0,-58 94-227,-1 1-1,0-1 1,0 0-1,0 1 1,3-13-1,-3 5-6598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27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0 663 24575,'1'2'0,"-1"0"0,1 1 0,0-1 0,0 0 0,0 0 0,0 1 0,0-1 0,0 0 0,0 0 0,1 0 0,-1 0 0,4 2 0,21 19 0,-25-23 0,0 1 0,0-1 0,0 0 0,-1 0 0,1 0 0,0 1 0,0-1 0,0 0 0,0 0 0,0 0 0,-1 0 0,1-1 0,0 1 0,0 0 0,0 0 0,0 0 0,-1-1 0,1 1 0,0 0 0,0-1 0,0 1 0,-1-1 0,1 1 0,0-1 0,-1 1 0,1-1 0,0 1 0,-1-1 0,1 0 0,-1 1 0,1-1 0,-1 0 0,1 0 0,-1 1 0,0-1 0,1 0 0,-1-1 0,13-32 0,-10 16 0,-1 1 0,0-24 0,-2 28 0,0 1 0,1-1 0,1 0 0,0 1 0,1-1 0,6-18 0,8-7 0,-9 22 0,0 0 0,-2-1 0,6-19 0,23-71 0,-26 67 0,2-1 0,23-54 0,-30 86-273,-1 0 0,0 0 0,-1 0 0,2-15 0,-2 5-6553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31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24575,'0'3'0,"0"4"0,3 3 0,1 4 0,3-1 0,3 0 0,3 2 0,2-3 0,2 0 0,3 4 0,0-1 0,-5 1 0,-5 0 0,-3-3-8191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25:52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1 158 24575,'0'2'0,"1"1"0,0-1 0,0 0 0,0 1 0,0-1 0,1 0 0,-1 0 0,0 0 0,1 0 0,0 0 0,-1 0 0,1-1 0,0 1 0,2 1 0,8 9 0,-4-1 0,-4-6 0,-1 0 0,1 0 0,0-1 0,0 0 0,7 6 0,-10-9 0,1 0 0,0-1 0,-1 1 0,1 0 0,-1 0 0,1-1 0,0 1 0,0-1 0,-1 1 0,1-1 0,0 0 0,0 0 0,0 0 0,-1 0 0,1 0 0,0 0 0,0 0 0,0 0 0,-1-1 0,1 1 0,0-1 0,2-1 0,12-6 0,0-1 0,-1 0 0,0-1 0,25-23 0,-24 19 0,0 1 0,0 1 0,34-18 0,142-66-1365,-165 81-5461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25:53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1 297 24575,'13'15'0,"1"1"0,10 18 0,-17-23 0,0-1 0,0 1 0,1-2 0,1 1 0,0-1 0,0 0 0,0-1 0,16 10 0,-21-16 0,0 0 0,0-1 0,0 1 0,0-1 0,0 0 0,0 0 0,0-1 0,0 1 0,0-1 0,1 0 0,-1 0 0,6-1 0,6-1 0,-1-1 0,18-7 0,-22 7 0,314-117 0,-167 57 0,535-179 0,-672 235 0,4-3-1365,-11 4-5461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33:39.6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0 513 24575,'1'7'0,"0"-1"0,1 1 0,-1-1 0,1 1 0,1-1 0,-1 1 0,1-1 0,0 0 0,1 0 0,-1-1 0,1 1 0,0-1 0,10 10 0,-6-5 0,0 1 0,10 15 0,11 43 0,-29-68 0,1 0 0,-1 0 0,1-1 0,0 1 0,-1 0 0,1 0 0,0 0 0,0 0 0,-1-1 0,1 1 0,0 0 0,0-1 0,0 1 0,0-1 0,0 1 0,0-1 0,0 1 0,0-1 0,0 0 0,0 1 0,0-1 0,0 0 0,0 0 0,0 0 0,2 0 0,-1 0 0,0 0 0,1-1 0,-1 0 0,0 0 0,0 1 0,1-1 0,-1-1 0,0 1 0,0 0 0,4-3 0,2-3 0,0-1 0,0 0 0,12-16 0,-17 19 0,50-66 0,121-127 0,-152 176 0,-2-1 0,27-41 0,-28 37 0,45-49 0,-10 18 0,-32 34 0,49-44 0,-68 66 19,1-1-217,-1 0 0,1-1 1,0 1-1,-1 0 0,0-1 1,5-6-1,-2-1-6628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33:42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2 858 24575,'0'25'0,"-1"-9"0,3 30 0,-1-41 0,0 0 0,0-1 0,0 1 0,0-1 0,1 0 0,0 1 0,0-1 0,0 0 0,0 0 0,1 0 0,2 3 0,-1-2 0,-1 0 0,0 0 0,0 0 0,0 0 0,3 11 0,6 9 0,-12-23 0,1-1 0,0 0 0,-1 0 0,1 0 0,0 0 0,0 0 0,0-1 0,0 1 0,0 0 0,0 0 0,0 0 0,0-1 0,0 1 0,0-1 0,0 1 0,0-1 0,0 1 0,1-1 0,-1 0 0,0 1 0,0-1 0,1 0 0,-1 0 0,0 0 0,0 0 0,1 0 0,-1 0 0,0 0 0,0-1 0,1 1 0,-1 0 0,0-1 0,0 1 0,0-1 0,0 1 0,0-1 0,1 1 0,-1-1 0,0 0 0,0 0 0,1 0 0,4-4 0,-1 1 0,1-1 0,-1 0 0,0-1 0,8-10 0,13-17 0,1 2 0,41-39 0,70-49 0,23-23 0,-44 17 0,-63 65 0,100-87 0,-50 77 0,-74 52 0,0-2 0,42-36 0,-33 19-682,82-58-1,-107 85-6143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33:39.6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0 513 24575,'1'7'0,"0"-1"0,1 1 0,-1-1 0,1 1 0,1-1 0,-1 1 0,1-1 0,0 0 0,1 0 0,-1-1 0,1 1 0,0-1 0,10 10 0,-6-5 0,0 1 0,10 15 0,11 43 0,-29-68 0,1 0 0,-1 0 0,1-1 0,0 1 0,-1 0 0,1 0 0,0 0 0,0 0 0,-1-1 0,1 1 0,0 0 0,0-1 0,0 1 0,0-1 0,0 1 0,0-1 0,0 1 0,0-1 0,0 0 0,0 1 0,0-1 0,0 0 0,0 0 0,0 0 0,2 0 0,-1 0 0,0 0 0,1-1 0,-1 0 0,0 0 0,0 1 0,1-1 0,-1-1 0,0 1 0,0 0 0,4-3 0,2-3 0,0-1 0,0 0 0,12-16 0,-17 19 0,50-66 0,121-127 0,-152 176 0,-2-1 0,27-41 0,-28 37 0,45-49 0,-10 18 0,-32 34 0,49-44 0,-68 66 19,1-1-217,-1 0 0,1-1 1,0 1-1,-1 0 0,0-1 1,5-6-1,-2-1-6628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33:42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2 858 24575,'0'25'0,"-1"-9"0,3 30 0,-1-41 0,0 0 0,0-1 0,0 1 0,0-1 0,1 0 0,0 1 0,0-1 0,0 0 0,0 0 0,1 0 0,2 3 0,-1-2 0,-1 0 0,0 0 0,0 0 0,0 0 0,3 11 0,6 9 0,-12-23 0,1-1 0,0 0 0,-1 0 0,1 0 0,0 0 0,0 0 0,0-1 0,0 1 0,0 0 0,0 0 0,0 0 0,0-1 0,0 1 0,0-1 0,0 1 0,0-1 0,0 1 0,1-1 0,-1 0 0,0 1 0,0-1 0,1 0 0,-1 0 0,0 0 0,0 0 0,1 0 0,-1 0 0,0 0 0,0-1 0,1 1 0,-1 0 0,0-1 0,0 1 0,0-1 0,0 1 0,0-1 0,1 1 0,-1-1 0,0 0 0,0 0 0,1 0 0,4-4 0,-1 1 0,1-1 0,-1 0 0,0-1 0,8-10 0,13-17 0,1 2 0,41-39 0,70-49 0,23-23 0,-44 17 0,-63 65 0,100-87 0,-50 77 0,-74 52 0,0-2 0,42-36 0,-33 19-682,82-58-1,-107 85-6143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11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0 300 24575,'2'-1'0,"1"1"0,-1-1 0,0 1 0,1-1 0,-1 0 0,0 0 0,0 0 0,0 0 0,0-1 0,0 1 0,0 0 0,0-1 0,0 1 0,0-1 0,2-3 0,22-28 0,-10 11 0,2 2 0,35-33 0,-6 6 0,-37 35-273,-1-1 0,0 0 0,0 0 0,12-26 0,-16 26-6553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12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24575,'0'3'0,"3"4"0,4 4 0,4 3 0,3 2 0,2 1 0,2-2 0,0-4 0,0 0 0,-3 4 0,-4 2 0,0 1 0,0 1 0,-1 0 0,0-4 0,2 0 0,1-4 0,-1-3-8191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17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0 408 24575,'3'0'0,"0"1"0,-1-1 0,1 1 0,0 0 0,-1 0 0,1 0 0,-1 0 0,1 0 0,-1 1 0,1-1 0,-1 1 0,0-1 0,0 1 0,0 0 0,4 4 0,27 37 0,-26-33 0,-6-8 0,1 1 0,0-1 0,-1 0 0,1 0 0,0 0 0,0 0 0,0 0 0,0 0 0,0-1 0,1 1 0,-1-1 0,0 0 0,1 1 0,4 1 0,-5-3 0,0 0 0,0 0 0,1 0 0,-1-1 0,0 1 0,0 0 0,0-1 0,0 1 0,0-1 0,0 0 0,0 0 0,0 0 0,0 0 0,-1 0 0,1 0 0,0 0 0,0 0 0,-1-1 0,3-2 0,3-3 0,-1 0 0,0-1 0,0 0 0,-1 0 0,0 0 0,0-1 0,-1 1 0,4-11 0,-4 8 0,1 1 0,0-1 0,1 1 0,0 1 0,7-11 0,20-22 0,-2-1 0,28-55 0,3-2 0,-58 94-227,-1 1-1,0-1 1,0 0-1,0 1 1,3-13-1,-3 5-6598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27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0 663 24575,'1'2'0,"-1"0"0,1 1 0,0-1 0,0 0 0,0 0 0,0 1 0,0-1 0,0 0 0,0 0 0,1 0 0,-1 0 0,4 2 0,21 19 0,-25-23 0,0 1 0,0-1 0,0 0 0,-1 0 0,1 0 0,0 1 0,0-1 0,0 0 0,0 0 0,0 0 0,-1 0 0,1-1 0,0 1 0,0 0 0,0 0 0,0 0 0,-1-1 0,1 1 0,0 0 0,0-1 0,0 1 0,-1-1 0,1 1 0,0-1 0,-1 1 0,1-1 0,0 1 0,-1-1 0,1 0 0,-1 1 0,1-1 0,-1 0 0,1 0 0,-1 1 0,0-1 0,1 0 0,-1-1 0,13-32 0,-10 16 0,-1 1 0,0-24 0,-2 28 0,0 1 0,1-1 0,1 0 0,0 1 0,1-1 0,6-18 0,8-7 0,-9 22 0,0 0 0,-2-1 0,6-19 0,23-71 0,-26 67 0,2-1 0,23-54 0,-30 86-273,-1 0 0,0 0 0,-1 0 0,2-15 0,-2 5-6553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31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24575,'0'3'0,"0"4"0,3 3 0,1 4 0,3-1 0,3 0 0,3 2 0,2-3 0,2 0 0,3 4 0,0-1 0,-5 1 0,-5 0 0,-3-3-8191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01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0 492 24575,'2'1'0,"0"-1"0,0 1 0,-1 0 0,1 1 0,0-1 0,-1 0 0,1 0 0,-1 1 0,1-1 0,-1 1 0,0-1 0,1 1 0,-1 0 0,1 1 0,1 1 0,10 14 0,-1 1 0,12 27 0,-16-30 0,0-1 0,0 0 0,2-1 0,20 26 0,-29-39 0,-1-1 0,1 1 0,-1 0 0,1-1 0,-1 1 0,1-1 0,0 1 0,-1-1 0,1 1 0,0-1 0,0 1 0,-1-1 0,1 0 0,0 1 0,0-1 0,-1 0 0,1 0 0,0 1 0,0-1 0,0 0 0,0 0 0,0 0 0,-1 0 0,1 0 0,0 0 0,2-1 0,-2 1 0,0-1 0,-1 0 0,1 0 0,0 0 0,0 0 0,0 0 0,0 0 0,-1 0 0,1 0 0,-1 0 0,1 0 0,0 0 0,-1 0 0,0 0 0,1-3 0,1-6 0,0 1 0,-1-1 0,0-13 0,-1 23 0,1-70 0,-2 35 0,2 0 0,6-44 0,9-2 0,-7 42 0,-2 0 0,4-72 0,-10 94 113,0 0 0,6-19 0,1-28-1817,-7 49-5122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11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0 300 24575,'2'-1'0,"1"1"0,-1-1 0,0 1 0,1-1 0,-1 0 0,0 0 0,0 0 0,0 0 0,0-1 0,0 1 0,0 0 0,0-1 0,0 1 0,0-1 0,2-3 0,22-28 0,-10 11 0,2 2 0,35-33 0,-6 6 0,-37 35-273,-1-1 0,0 0 0,0 0 0,12-26 0,-16 26-6553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22:13:12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24575,'0'3'0,"3"4"0,4 4 0,4 3 0,3 2 0,2 1 0,2-2 0,0-4 0,0 0 0,-3 4 0,-4 2 0,0 1 0,0 1 0,-1 0 0,0-4 0,2 0 0,1-4 0,-1-3-8191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A4F60-7C23-44DF-A47E-46C9F13653A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19F4-46CD-4065-966B-155C7C954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5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19F4-46CD-4065-966B-155C7C954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61B4-FCD7-DFAD-5309-AAF67EA19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C24A9-6B96-2E57-CE82-BACAB2A20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2A38-5CCC-3546-27E1-B0D50713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D51CA-304C-2D1B-C1D5-66F40B61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730C8-21B1-DC63-E074-C5F85EDE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9742-2A4A-4ECB-B49D-D6E6808C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DCC60-B7ED-0BAB-70D6-101AB25F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9BC2A-4517-D263-A4A7-929E3FA8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2B28-905C-80D4-2952-3885D3FD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7F12E-C62F-0A96-A85A-C69EC3D6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45326-D914-5E54-E2EE-B20D430B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CED0B-A1B6-8DBE-EAD0-47664D11F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9B5DC-1456-A918-D09B-CDA26E2F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9756-EBE2-3DB5-45DF-04693D18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033D-6586-62CF-CCD5-50FBE6B2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B75-174D-C176-4ACD-1DC9CE40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58E3B-5BD4-38A4-347E-66A547BC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A568-18C7-10BE-9E7C-1B90C9E1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7807E-0C25-2D97-B2AC-7EC45535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E9B9C-737B-BBD0-6300-0AA311B7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1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792A-11E6-F1DA-BDD6-12B87D33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1A90E-8A97-AB09-C411-4A42EF334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3946-BB51-338B-734E-F3C22ED0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D40B-4610-8605-C4E5-374D4B65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83745-B821-5F14-1204-C46A758C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1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5F10-DC80-1FAD-C04D-5819EDD8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E7D0B-9213-6DAE-434E-6C4B63D83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1CD77-8A5C-C00F-972F-2F1DD8D19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7C4AD-DD34-FA34-6AD7-96B82827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36C40-0F3E-D75A-2850-9E274ADF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60E3D-9CAF-B04A-1BC2-3F628267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8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838E-34E4-306D-C2E4-E1D3EC69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A13BF-179D-884E-237E-25D59C91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E35CC-3AB4-69C0-5ED5-37F0A695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8729B-DDA5-7D1C-5EE4-2A3BB1C55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39292-AF60-13E3-DDA1-3ADC26BB7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0E082-6649-BACF-799A-E94AC3D4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D5F72-1B17-11F7-0E66-28BD120B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39193-FF81-A1DA-2C76-FB8F0AD7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9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5FE9-6562-03B1-EDD3-AF198E1D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AFC2A-B904-D64F-DC62-E3923B5B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DB61E-FC24-BBCA-0F29-E491B40E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83C52-E706-7789-9931-FD743259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4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647DD-A367-FBB1-FCCB-F1A6F57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21A45-C42E-BDC8-FDD8-51E0EB0F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B4A76-A918-23A6-407F-9724BC7A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9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230C-F542-B961-22EE-E63CEF2D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BCF4B-45BA-1D0A-11F0-B9EC3832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9044-1A37-C6D7-5EC9-48C8235F6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021F-D297-2F6C-670F-D41A4B64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FA4A-3343-F296-08F0-0CDB03DA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C2FC-126F-C7D7-3DC3-F02F7493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6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8D11-EFF3-D8F0-BCD4-DE1DF2E6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1F447-1893-032F-D7D5-4FE4D6DB6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AED48-2923-956A-8BB1-9E3629D9A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6B9BB-9A29-FEE8-9D8B-6A72BF82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A129E-074D-3205-2646-53460D11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DB9F8-231A-EF60-1E69-9C03C631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8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A3C07-E6AD-887E-6CB5-FF30B8AB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98FA-8773-BB91-DA37-A9B8D738B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CB479-E7AD-4A5C-04C5-8D54D85D2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4249B-B76D-4C75-8833-38B417C0344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721C5-86CF-EFE4-AEC3-ECAF92A03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0ECB4-F4FD-669E-0A7F-0005404EB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B0FFB-AF81-4142-8592-0E71192B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4.png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12" Type="http://schemas.openxmlformats.org/officeDocument/2006/relationships/customXml" Target="../ink/ink4.xml"/><Relationship Id="rId17" Type="http://schemas.openxmlformats.org/officeDocument/2006/relationships/image" Target="../media/image26.png"/><Relationship Id="rId2" Type="http://schemas.openxmlformats.org/officeDocument/2006/relationships/audio" Target="../media/media15.m4a"/><Relationship Id="rId16" Type="http://schemas.openxmlformats.org/officeDocument/2006/relationships/customXml" Target="../ink/ink6.xml"/><Relationship Id="rId1" Type="http://schemas.microsoft.com/office/2007/relationships/media" Target="../media/media15.m4a"/><Relationship Id="rId6" Type="http://schemas.openxmlformats.org/officeDocument/2006/relationships/customXml" Target="../ink/ink1.xml"/><Relationship Id="rId11" Type="http://schemas.openxmlformats.org/officeDocument/2006/relationships/image" Target="../media/image230.pn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customXml" Target="../ink/ink3.xml"/><Relationship Id="rId4" Type="http://schemas.openxmlformats.org/officeDocument/2006/relationships/image" Target="../media/image20.png"/><Relationship Id="rId9" Type="http://schemas.openxmlformats.org/officeDocument/2006/relationships/image" Target="../media/image220.png"/><Relationship Id="rId1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31.png"/><Relationship Id="rId18" Type="http://schemas.openxmlformats.org/officeDocument/2006/relationships/customXml" Target="../ink/ink13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customXml" Target="../ink/ink11.xml"/><Relationship Id="rId17" Type="http://schemas.openxmlformats.org/officeDocument/2006/relationships/image" Target="../media/image23.png"/><Relationship Id="rId2" Type="http://schemas.openxmlformats.org/officeDocument/2006/relationships/audio" Target="../media/media16.m4a"/><Relationship Id="rId16" Type="http://schemas.openxmlformats.org/officeDocument/2006/relationships/image" Target="../media/image22.png"/><Relationship Id="rId20" Type="http://schemas.openxmlformats.org/officeDocument/2006/relationships/customXml" Target="../ink/ink14.xml"/><Relationship Id="rId1" Type="http://schemas.microsoft.com/office/2007/relationships/media" Target="../media/media16.m4a"/><Relationship Id="rId6" Type="http://schemas.openxmlformats.org/officeDocument/2006/relationships/customXml" Target="../ink/ink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10.xml"/><Relationship Id="rId19" Type="http://schemas.openxmlformats.org/officeDocument/2006/relationships/image" Target="../media/image35.png"/><Relationship Id="rId4" Type="http://schemas.openxmlformats.org/officeDocument/2006/relationships/customXml" Target="../ink/ink7.xml"/><Relationship Id="rId9" Type="http://schemas.openxmlformats.org/officeDocument/2006/relationships/image" Target="../media/image29.png"/><Relationship Id="rId14" Type="http://schemas.openxmlformats.org/officeDocument/2006/relationships/customXml" Target="../ink/ink12.xml"/><Relationship Id="rId2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customXml" Target="../ink/ink15.xml"/><Relationship Id="rId5" Type="http://schemas.openxmlformats.org/officeDocument/2006/relationships/image" Target="../media/image33.png"/><Relationship Id="rId10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customXml" Target="../ink/ink18.xml"/><Relationship Id="rId5" Type="http://schemas.openxmlformats.org/officeDocument/2006/relationships/image" Target="../media/image40.png"/><Relationship Id="rId10" Type="http://schemas.openxmlformats.org/officeDocument/2006/relationships/image" Target="../media/image1.png"/><Relationship Id="rId4" Type="http://schemas.openxmlformats.org/officeDocument/2006/relationships/customXml" Target="../ink/ink17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0116-B4D6-3529-BBA9-F170B374D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analysis of Guns &amp; 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BFEE9-95BA-9695-069E-3AE20894F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Christian Lopez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911FCD-E0F3-C94E-A06A-B71A22B04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142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5"/>
    </mc:Choice>
    <mc:Fallback>
      <p:transition spd="slow" advTm="11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A2F3-728A-1F8F-7A7F-8CB73E21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Modifications #5: Model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DDC13-9A10-9A70-C7DB-F1ED96F7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9099"/>
          <a:stretch/>
        </p:blipFill>
        <p:spPr>
          <a:xfrm>
            <a:off x="2212783" y="1809750"/>
            <a:ext cx="7474334" cy="1849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B7C24-707B-8CED-80D7-92A7A31C9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621" y="2139883"/>
            <a:ext cx="5016758" cy="2578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23E7B-8B05-7571-38E9-66AEDB1062A7}"/>
              </a:ext>
            </a:extLst>
          </p:cNvPr>
          <p:cNvSpPr txBox="1"/>
          <p:nvPr/>
        </p:nvSpPr>
        <p:spPr>
          <a:xfrm>
            <a:off x="2832100" y="4908550"/>
            <a:ext cx="61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Stepwise Model removed no variables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AFB531-0195-A663-44A5-1B8A2CC26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510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9"/>
    </mc:Choice>
    <mc:Fallback>
      <p:transition spd="slow" advTm="15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7812-973A-F0A2-0EE5-817B1CFD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45345"/>
          </a:xfrm>
        </p:spPr>
        <p:txBody>
          <a:bodyPr/>
          <a:lstStyle/>
          <a:p>
            <a:pPr algn="ctr"/>
            <a:r>
              <a:rPr lang="en-US" dirty="0"/>
              <a:t>Final model with </a:t>
            </a:r>
            <a:r>
              <a:rPr lang="en-US" dirty="0" err="1"/>
              <a:t>sqrtCrime</a:t>
            </a: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8029B5D-895A-68FA-3950-1B35CBD9E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4" y="1079179"/>
            <a:ext cx="4462359" cy="334676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50443D-4472-F2D3-FCD9-F783A02A8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2" y="1079180"/>
            <a:ext cx="4462359" cy="3346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1135C-7139-FBDA-1C84-9677E6CF6D2D}"/>
              </a:ext>
            </a:extLst>
          </p:cNvPr>
          <p:cNvSpPr txBox="1"/>
          <p:nvPr/>
        </p:nvSpPr>
        <p:spPr>
          <a:xfrm>
            <a:off x="596475" y="4573032"/>
            <a:ext cx="4462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Histogram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Shifted closer towards the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Tail shortened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C3CA7-ED62-EC76-F2C5-3D0BFB18FDE8}"/>
              </a:ext>
            </a:extLst>
          </p:cNvPr>
          <p:cNvSpPr txBox="1"/>
          <p:nvPr/>
        </p:nvSpPr>
        <p:spPr>
          <a:xfrm>
            <a:off x="6633872" y="4573032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Normal Probability Plot improved: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Has an even straighter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With confidence, can claim normality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554493-33E2-D6A6-67E1-AA6B974C3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610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91"/>
    </mc:Choice>
    <mc:Fallback>
      <p:transition spd="slow" advTm="3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7812-973A-F0A2-0EE5-817B1CFD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45345"/>
          </a:xfrm>
        </p:spPr>
        <p:txBody>
          <a:bodyPr/>
          <a:lstStyle/>
          <a:p>
            <a:pPr algn="ctr"/>
            <a:r>
              <a:rPr lang="en-US" dirty="0"/>
              <a:t>Final model with </a:t>
            </a:r>
            <a:r>
              <a:rPr lang="en-US" dirty="0" err="1"/>
              <a:t>sqrtCrime</a:t>
            </a:r>
            <a:r>
              <a:rPr lang="en-US" dirty="0"/>
              <a:t>: continued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43A1F0-0A3D-A64F-962A-478ABBE8A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6" y="1123949"/>
            <a:ext cx="4376791" cy="3282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DF165-BD42-FD6A-9ED4-ED0BC6F34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960" y="863600"/>
            <a:ext cx="3396036" cy="3542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73E53-B7C4-E4E5-75BD-3855F988E1EE}"/>
              </a:ext>
            </a:extLst>
          </p:cNvPr>
          <p:cNvSpPr txBox="1"/>
          <p:nvPr/>
        </p:nvSpPr>
        <p:spPr>
          <a:xfrm>
            <a:off x="1060450" y="4724400"/>
            <a:ext cx="4083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Studentized Residual Plot improved: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Doesn’t have a funnel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Has Constant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Linearity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D19B-B9E0-310A-E6CD-AFBD9322FE08}"/>
              </a:ext>
            </a:extLst>
          </p:cNvPr>
          <p:cNvSpPr txBox="1"/>
          <p:nvPr/>
        </p:nvSpPr>
        <p:spPr>
          <a:xfrm>
            <a:off x="7203960" y="4857750"/>
            <a:ext cx="3762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R^2 and ADJ R^2 slightly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F-Value slightly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 Multicollinearity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All variables are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Outliers removed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E5BB5F-18F7-66E0-E7D9-4BA4F04A7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27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6"/>
    </mc:Choice>
    <mc:Fallback>
      <p:transition spd="slow" advTm="4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53D7-8E9D-1B98-D3E0-8B4DD67B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433-4692-6AEF-14DF-8881C9F89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satisfied with my final model</a:t>
            </a:r>
          </a:p>
          <a:p>
            <a:r>
              <a:rPr lang="en-US" dirty="0"/>
              <a:t>Next: A split by 75/25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4B01-6F29-DA9F-07AE-AE29E9107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9" b="8323"/>
          <a:stretch/>
        </p:blipFill>
        <p:spPr>
          <a:xfrm>
            <a:off x="286918" y="3464719"/>
            <a:ext cx="11618164" cy="10731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A889BD-1E2E-10B3-3276-A66789CE9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736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2"/>
    </mc:Choice>
    <mc:Fallback>
      <p:transition spd="slow" advTm="14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A878-75A6-83D7-CFF5-A1A3C74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82740-96E8-A9D1-6B0C-010A9950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2675"/>
          </a:xfrm>
        </p:spPr>
        <p:txBody>
          <a:bodyPr/>
          <a:lstStyle/>
          <a:p>
            <a:r>
              <a:rPr lang="en-US" dirty="0"/>
              <a:t>Ran two model selections</a:t>
            </a:r>
          </a:p>
          <a:p>
            <a:pPr lvl="1"/>
            <a:r>
              <a:rPr lang="en-US" dirty="0"/>
              <a:t>Stepwise (result is same as final model)</a:t>
            </a:r>
          </a:p>
          <a:p>
            <a:pPr lvl="1"/>
            <a:r>
              <a:rPr lang="en-US" dirty="0"/>
              <a:t>CP: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I decided to use the model with 6 variables</a:t>
            </a:r>
          </a:p>
          <a:p>
            <a:pPr lvl="1"/>
            <a:r>
              <a:rPr lang="en-US" dirty="0"/>
              <a:t>Density and Male do not add much value into R-square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A0698-2E2F-66DA-C945-825E7D0C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3061017"/>
            <a:ext cx="5461000" cy="1414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53FEB-E645-BDFF-CEE5-A2956E98F604}"/>
              </a:ext>
            </a:extLst>
          </p:cNvPr>
          <p:cNvSpPr txBox="1"/>
          <p:nvPr/>
        </p:nvSpPr>
        <p:spPr>
          <a:xfrm>
            <a:off x="723900" y="5549900"/>
            <a:ext cx="841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</a:t>
            </a:r>
            <a:r>
              <a:rPr lang="en-US" dirty="0"/>
              <a:t>: </a:t>
            </a:r>
            <a:r>
              <a:rPr lang="en-US" dirty="0" err="1"/>
              <a:t>sqrtCrime</a:t>
            </a:r>
            <a:r>
              <a:rPr lang="en-US" dirty="0"/>
              <a:t> = year prisoners </a:t>
            </a:r>
            <a:r>
              <a:rPr lang="en-US" dirty="0" err="1"/>
              <a:t>cauc</a:t>
            </a:r>
            <a:r>
              <a:rPr lang="en-US" dirty="0"/>
              <a:t> male population income density </a:t>
            </a:r>
            <a:r>
              <a:rPr lang="en-US" dirty="0" err="1"/>
              <a:t>dummyLaw</a:t>
            </a:r>
            <a:endParaRPr lang="en-US" dirty="0"/>
          </a:p>
          <a:p>
            <a:r>
              <a:rPr lang="en-US" b="1" dirty="0"/>
              <a:t>Model 2: </a:t>
            </a:r>
            <a:r>
              <a:rPr lang="en-US" dirty="0" err="1"/>
              <a:t>sqrtCrime</a:t>
            </a:r>
            <a:r>
              <a:rPr lang="en-US" dirty="0"/>
              <a:t> = year prisoners </a:t>
            </a:r>
            <a:r>
              <a:rPr lang="en-US" dirty="0" err="1"/>
              <a:t>cauc</a:t>
            </a:r>
            <a:r>
              <a:rPr lang="en-US" dirty="0"/>
              <a:t> population income </a:t>
            </a:r>
            <a:r>
              <a:rPr lang="en-US" dirty="0" err="1"/>
              <a:t>dummyLaw</a:t>
            </a:r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27FCC4-20BE-52E8-6A9D-CFBFD5A46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141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42"/>
    </mc:Choice>
    <mc:Fallback>
      <p:transition spd="slow" advTm="4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2478-2918-00C2-2048-B3D4C20C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7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Training Set comparisons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157E81-F7B3-BA23-89D9-66A56371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45" y="1637665"/>
            <a:ext cx="2937510" cy="179133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5AD8846-F79D-D434-8083-EA994BF59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72" y="1637665"/>
            <a:ext cx="3056255" cy="1855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DCE5E-FC36-3FDE-ADFB-682AE89C2C02}"/>
              </a:ext>
            </a:extLst>
          </p:cNvPr>
          <p:cNvSpPr txBox="1"/>
          <p:nvPr/>
        </p:nvSpPr>
        <p:spPr>
          <a:xfrm>
            <a:off x="2260600" y="1168360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2CA84-59B3-CCA2-F8BC-082908D9F733}"/>
              </a:ext>
            </a:extLst>
          </p:cNvPr>
          <p:cNvSpPr txBox="1"/>
          <p:nvPr/>
        </p:nvSpPr>
        <p:spPr>
          <a:xfrm>
            <a:off x="7524749" y="116836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BDEBC0-2A56-D7E3-5952-7DFDDCB2BC59}"/>
                  </a:ext>
                </a:extLst>
              </p14:cNvPr>
              <p14:cNvContentPartPr/>
              <p14:nvPr/>
            </p14:nvContentPartPr>
            <p14:xfrm>
              <a:off x="2584560" y="2750290"/>
              <a:ext cx="89640" cy="255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BDEBC0-2A56-D7E3-5952-7DFDDCB2BC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5560" y="2741290"/>
                <a:ext cx="1072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4C184BE-8761-12D0-EE30-10F804B6820B}"/>
              </a:ext>
            </a:extLst>
          </p:cNvPr>
          <p:cNvGrpSpPr/>
          <p:nvPr/>
        </p:nvGrpSpPr>
        <p:grpSpPr>
          <a:xfrm>
            <a:off x="3873360" y="2781250"/>
            <a:ext cx="229680" cy="374400"/>
            <a:chOff x="3873360" y="2781250"/>
            <a:chExt cx="2296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8B0B7D-6A6D-C25A-E061-C278E022525A}"/>
                    </a:ext>
                  </a:extLst>
                </p14:cNvPr>
                <p14:cNvContentPartPr/>
                <p14:nvPr/>
              </p14:nvContentPartPr>
              <p14:xfrm>
                <a:off x="3943200" y="2781250"/>
                <a:ext cx="9360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8B0B7D-6A6D-C25A-E061-C278E02252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34200" y="2772610"/>
                  <a:ext cx="111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86F72B-5CE7-FAEB-B8FB-01EAFD522A14}"/>
                    </a:ext>
                  </a:extLst>
                </p14:cNvPr>
                <p14:cNvContentPartPr/>
                <p14:nvPr/>
              </p14:nvContentPartPr>
              <p14:xfrm>
                <a:off x="3873360" y="2819050"/>
                <a:ext cx="75960" cy="87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86F72B-5CE7-FAEB-B8FB-01EAFD522A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4360" y="2810410"/>
                  <a:ext cx="93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5054EE-7726-490F-CF50-F59FB91ADD73}"/>
                    </a:ext>
                  </a:extLst>
                </p14:cNvPr>
                <p14:cNvContentPartPr/>
                <p14:nvPr/>
              </p14:nvContentPartPr>
              <p14:xfrm>
                <a:off x="3937080" y="2970970"/>
                <a:ext cx="165960" cy="18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5054EE-7726-490F-CF50-F59FB91ADD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28080" y="2962330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D1ACA3-95E6-269D-E7ED-F6ABCF02784E}"/>
                  </a:ext>
                </a:extLst>
              </p14:cNvPr>
              <p14:cNvContentPartPr/>
              <p14:nvPr/>
            </p14:nvContentPartPr>
            <p14:xfrm>
              <a:off x="8966280" y="1964770"/>
              <a:ext cx="95760" cy="258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D1ACA3-95E6-269D-E7ED-F6ABCF0278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57280" y="1956130"/>
                <a:ext cx="113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A9A80C-9761-ED97-76AF-BDDBDC5798E7}"/>
                  </a:ext>
                </a:extLst>
              </p14:cNvPr>
              <p14:cNvContentPartPr/>
              <p14:nvPr/>
            </p14:nvContentPartPr>
            <p14:xfrm>
              <a:off x="8928120" y="2127130"/>
              <a:ext cx="51120" cy="63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A9A80C-9761-ED97-76AF-BDDBDC5798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19120" y="2118490"/>
                <a:ext cx="687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6192EE-FE89-8E58-E5F8-1EE28A8D2F59}"/>
              </a:ext>
            </a:extLst>
          </p:cNvPr>
          <p:cNvSpPr txBox="1"/>
          <p:nvPr/>
        </p:nvSpPr>
        <p:spPr>
          <a:xfrm>
            <a:off x="1111250" y="3892550"/>
            <a:ext cx="78679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R-Square is slightly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Adjusted R-square is slightly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Root MSE is slightly lower (Good)</a:t>
            </a:r>
          </a:p>
          <a:p>
            <a:r>
              <a:rPr lang="en-US" dirty="0"/>
              <a:t>Model 1 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Significantly worse F-Value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Uses more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AA824-D6F9-CED7-36AB-6382089B2FF3}"/>
              </a:ext>
            </a:extLst>
          </p:cNvPr>
          <p:cNvSpPr txBox="1"/>
          <p:nvPr/>
        </p:nvSpPr>
        <p:spPr>
          <a:xfrm>
            <a:off x="6305550" y="4062412"/>
            <a:ext cx="315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I’d claim Model 2 is better: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it loses comparisons, its only slightly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DE133A3-4042-B216-7EAD-6BD19C2EB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352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59"/>
    </mc:Choice>
    <mc:Fallback>
      <p:transition spd="slow" advTm="4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2478-2918-00C2-2048-B3D4C20C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7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Testing Set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DCE5E-FC36-3FDE-ADFB-682AE89C2C02}"/>
              </a:ext>
            </a:extLst>
          </p:cNvPr>
          <p:cNvSpPr txBox="1"/>
          <p:nvPr/>
        </p:nvSpPr>
        <p:spPr>
          <a:xfrm>
            <a:off x="2422525" y="668754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2CA84-59B3-CCA2-F8BC-082908D9F733}"/>
              </a:ext>
            </a:extLst>
          </p:cNvPr>
          <p:cNvSpPr txBox="1"/>
          <p:nvPr/>
        </p:nvSpPr>
        <p:spPr>
          <a:xfrm>
            <a:off x="7604127" y="57439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BDEBC0-2A56-D7E3-5952-7DFDDCB2BC59}"/>
                  </a:ext>
                </a:extLst>
              </p14:cNvPr>
              <p14:cNvContentPartPr/>
              <p14:nvPr/>
            </p14:nvContentPartPr>
            <p14:xfrm>
              <a:off x="2584560" y="2750290"/>
              <a:ext cx="89640" cy="255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BDEBC0-2A56-D7E3-5952-7DFDDCB2BC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5560" y="2741290"/>
                <a:ext cx="1072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4C184BE-8761-12D0-EE30-10F804B6820B}"/>
              </a:ext>
            </a:extLst>
          </p:cNvPr>
          <p:cNvGrpSpPr/>
          <p:nvPr/>
        </p:nvGrpSpPr>
        <p:grpSpPr>
          <a:xfrm>
            <a:off x="3873360" y="2781250"/>
            <a:ext cx="229680" cy="374400"/>
            <a:chOff x="3873360" y="2781250"/>
            <a:chExt cx="2296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8B0B7D-6A6D-C25A-E061-C278E022525A}"/>
                    </a:ext>
                  </a:extLst>
                </p14:cNvPr>
                <p14:cNvContentPartPr/>
                <p14:nvPr/>
              </p14:nvContentPartPr>
              <p14:xfrm>
                <a:off x="3943200" y="2781250"/>
                <a:ext cx="9360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8B0B7D-6A6D-C25A-E061-C278E02252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4200" y="2772250"/>
                  <a:ext cx="111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86F72B-5CE7-FAEB-B8FB-01EAFD522A14}"/>
                    </a:ext>
                  </a:extLst>
                </p14:cNvPr>
                <p14:cNvContentPartPr/>
                <p14:nvPr/>
              </p14:nvContentPartPr>
              <p14:xfrm>
                <a:off x="3873360" y="2819050"/>
                <a:ext cx="75960" cy="87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86F72B-5CE7-FAEB-B8FB-01EAFD522A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4360" y="2810050"/>
                  <a:ext cx="93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5054EE-7726-490F-CF50-F59FB91ADD73}"/>
                    </a:ext>
                  </a:extLst>
                </p14:cNvPr>
                <p14:cNvContentPartPr/>
                <p14:nvPr/>
              </p14:nvContentPartPr>
              <p14:xfrm>
                <a:off x="3937080" y="2970970"/>
                <a:ext cx="165960" cy="18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5054EE-7726-490F-CF50-F59FB91ADD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28080" y="2961970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D1ACA3-95E6-269D-E7ED-F6ABCF02784E}"/>
                  </a:ext>
                </a:extLst>
              </p14:cNvPr>
              <p14:cNvContentPartPr/>
              <p14:nvPr/>
            </p14:nvContentPartPr>
            <p14:xfrm>
              <a:off x="8966280" y="1964770"/>
              <a:ext cx="95760" cy="258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D1ACA3-95E6-269D-E7ED-F6ABCF0278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7280" y="1955770"/>
                <a:ext cx="113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A9A80C-9761-ED97-76AF-BDDBDC5798E7}"/>
                  </a:ext>
                </a:extLst>
              </p14:cNvPr>
              <p14:cNvContentPartPr/>
              <p14:nvPr/>
            </p14:nvContentPartPr>
            <p14:xfrm>
              <a:off x="8928120" y="2127130"/>
              <a:ext cx="51120" cy="63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A9A80C-9761-ED97-76AF-BDDBDC5798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9120" y="2118130"/>
                <a:ext cx="6876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6192EE-FE89-8E58-E5F8-1EE28A8D2F59}"/>
              </a:ext>
            </a:extLst>
          </p:cNvPr>
          <p:cNvSpPr txBox="1"/>
          <p:nvPr/>
        </p:nvSpPr>
        <p:spPr>
          <a:xfrm>
            <a:off x="1278326" y="4352650"/>
            <a:ext cx="405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Cross Validated R^2:</a:t>
            </a:r>
          </a:p>
          <a:p>
            <a:r>
              <a:rPr lang="en-US" dirty="0"/>
              <a:t>R^2 train = 0.7293</a:t>
            </a:r>
          </a:p>
          <a:p>
            <a:r>
              <a:rPr lang="en-US" dirty="0"/>
              <a:t>R^2 test = 0.83571 ^ 2</a:t>
            </a:r>
          </a:p>
          <a:p>
            <a:r>
              <a:rPr lang="en-US" dirty="0">
                <a:solidFill>
                  <a:srgbClr val="00B050"/>
                </a:solidFill>
              </a:rPr>
              <a:t>Absolute difference = </a:t>
            </a:r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0.0309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628738-1798-E00C-A49C-723ACDBF61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8326" y="1038086"/>
            <a:ext cx="3404394" cy="30720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EF9B20-2282-9768-0587-B4695A29396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45" y="912498"/>
            <a:ext cx="3562293" cy="34401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FDEBE5-A381-0BC6-7317-1E3D0FC55856}"/>
              </a:ext>
            </a:extLst>
          </p:cNvPr>
          <p:cNvSpPr txBox="1"/>
          <p:nvPr/>
        </p:nvSpPr>
        <p:spPr>
          <a:xfrm>
            <a:off x="6130927" y="4352649"/>
            <a:ext cx="405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 Cross Validated R^2:</a:t>
            </a:r>
          </a:p>
          <a:p>
            <a:r>
              <a:rPr lang="en-US" dirty="0"/>
              <a:t>R^2 train = 0.7222</a:t>
            </a:r>
          </a:p>
          <a:p>
            <a:r>
              <a:rPr lang="en-US" dirty="0"/>
              <a:t>R^2 test = 0.82417 ^ 2</a:t>
            </a:r>
          </a:p>
          <a:p>
            <a:r>
              <a:rPr lang="en-US" dirty="0">
                <a:solidFill>
                  <a:srgbClr val="00B050"/>
                </a:solidFill>
              </a:rPr>
              <a:t>Absolute difference = </a:t>
            </a:r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0.0429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F078BF-FFC2-4C36-86FC-D64C62F6562D}"/>
              </a:ext>
            </a:extLst>
          </p:cNvPr>
          <p:cNvGrpSpPr/>
          <p:nvPr/>
        </p:nvGrpSpPr>
        <p:grpSpPr>
          <a:xfrm>
            <a:off x="3365420" y="1188400"/>
            <a:ext cx="874440" cy="168840"/>
            <a:chOff x="3365420" y="1188400"/>
            <a:chExt cx="8744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B50805-009E-54D8-942D-22FBDC1DA475}"/>
                    </a:ext>
                  </a:extLst>
                </p14:cNvPr>
                <p14:cNvContentPartPr/>
                <p14:nvPr/>
              </p14:nvContentPartPr>
              <p14:xfrm>
                <a:off x="3365420" y="1200280"/>
                <a:ext cx="192600" cy="9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B50805-009E-54D8-942D-22FBDC1DA4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6780" y="1191280"/>
                  <a:ext cx="210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928FB9-371D-71B7-F702-757671E245F0}"/>
                    </a:ext>
                  </a:extLst>
                </p14:cNvPr>
                <p14:cNvContentPartPr/>
                <p14:nvPr/>
              </p14:nvContentPartPr>
              <p14:xfrm>
                <a:off x="3695540" y="1188400"/>
                <a:ext cx="544320" cy="16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928FB9-371D-71B7-F702-757671E24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900" y="1179760"/>
                  <a:ext cx="561960" cy="186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3D86F7-34A0-36BD-C3C1-5F70638E7DC5}"/>
              </a:ext>
            </a:extLst>
          </p:cNvPr>
          <p:cNvSpPr txBox="1"/>
          <p:nvPr/>
        </p:nvSpPr>
        <p:spPr>
          <a:xfrm>
            <a:off x="3841770" y="5555739"/>
            <a:ext cx="508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both models are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Model 1 slightly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Still, Model 2 has less variables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12EE4F-13D4-2E14-3990-DEB1B2537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974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8"/>
    </mc:Choice>
    <mc:Fallback>
      <p:transition spd="slow" advTm="2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10AA-40F3-9152-F0A4-D1F890AE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0"/>
            <a:ext cx="10515600" cy="1325563"/>
          </a:xfrm>
        </p:spPr>
        <p:txBody>
          <a:bodyPr/>
          <a:lstStyle/>
          <a:p>
            <a:r>
              <a:rPr lang="en-US" dirty="0"/>
              <a:t>Training vs Test: Model 1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E78A8E3-A1E9-451A-0873-A987E594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95" y="1733232"/>
            <a:ext cx="4217790" cy="257206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1BD802-1331-32FE-7101-0E90113CA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43" y="1626632"/>
            <a:ext cx="3859212" cy="3165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0B88A-85C6-623A-8C83-070C6D126F38}"/>
              </a:ext>
            </a:extLst>
          </p:cNvPr>
          <p:cNvSpPr txBox="1"/>
          <p:nvPr/>
        </p:nvSpPr>
        <p:spPr>
          <a:xfrm>
            <a:off x="3117850" y="1257300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C2A6C-86F9-94E3-8595-5170EBDC7071}"/>
              </a:ext>
            </a:extLst>
          </p:cNvPr>
          <p:cNvSpPr txBox="1"/>
          <p:nvPr/>
        </p:nvSpPr>
        <p:spPr>
          <a:xfrm>
            <a:off x="8433752" y="1206500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C7F44-7B62-524D-4250-A329FFB02AE7}"/>
              </a:ext>
            </a:extLst>
          </p:cNvPr>
          <p:cNvSpPr txBox="1"/>
          <p:nvPr/>
        </p:nvSpPr>
        <p:spPr>
          <a:xfrm>
            <a:off x="2171700" y="4705350"/>
            <a:ext cx="429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RMSE is better in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R^2 is better in Training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1AC243-AAD7-4C09-AF32-00840C043E20}"/>
                  </a:ext>
                </a:extLst>
              </p14:cNvPr>
              <p14:cNvContentPartPr/>
              <p14:nvPr/>
            </p14:nvContentPartPr>
            <p14:xfrm>
              <a:off x="3359210" y="3282370"/>
              <a:ext cx="285840" cy="26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1AC243-AAD7-4C09-AF32-00840C043E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210" y="3273370"/>
                <a:ext cx="3034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CF97BA-FA80-E98F-71AD-AC4615B1AD3E}"/>
                  </a:ext>
                </a:extLst>
              </p14:cNvPr>
              <p14:cNvContentPartPr/>
              <p14:nvPr/>
            </p14:nvContentPartPr>
            <p14:xfrm>
              <a:off x="4704530" y="3075730"/>
              <a:ext cx="46836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CF97BA-FA80-E98F-71AD-AC4615B1AD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5890" y="3066730"/>
                <a:ext cx="486000" cy="407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34DBDF5-556A-D422-311D-26F55EA165AE}"/>
              </a:ext>
            </a:extLst>
          </p:cNvPr>
          <p:cNvSpPr txBox="1"/>
          <p:nvPr/>
        </p:nvSpPr>
        <p:spPr>
          <a:xfrm>
            <a:off x="6858000" y="488950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Test R^2 is 0.698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F2DC9-F38E-7EE0-94C8-8F60471A7BA6}"/>
              </a:ext>
            </a:extLst>
          </p:cNvPr>
          <p:cNvSpPr txBox="1"/>
          <p:nvPr/>
        </p:nvSpPr>
        <p:spPr>
          <a:xfrm>
            <a:off x="4610100" y="5734050"/>
            <a:ext cx="42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 Training Set is slightly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a good sight, Test should be better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CBBEF16-8842-7657-A0DB-F661DE998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974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9"/>
    </mc:Choice>
    <mc:Fallback>
      <p:transition spd="slow" advTm="2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10AA-40F3-9152-F0A4-D1F890AE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0"/>
            <a:ext cx="10515600" cy="1325563"/>
          </a:xfrm>
        </p:spPr>
        <p:txBody>
          <a:bodyPr/>
          <a:lstStyle/>
          <a:p>
            <a:r>
              <a:rPr lang="en-US" dirty="0"/>
              <a:t>Training vs Test: Model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0B88A-85C6-623A-8C83-070C6D126F38}"/>
              </a:ext>
            </a:extLst>
          </p:cNvPr>
          <p:cNvSpPr txBox="1"/>
          <p:nvPr/>
        </p:nvSpPr>
        <p:spPr>
          <a:xfrm>
            <a:off x="3117850" y="1257300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C2A6C-86F9-94E3-8595-5170EBDC7071}"/>
              </a:ext>
            </a:extLst>
          </p:cNvPr>
          <p:cNvSpPr txBox="1"/>
          <p:nvPr/>
        </p:nvSpPr>
        <p:spPr>
          <a:xfrm>
            <a:off x="8433752" y="1206500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C7F44-7B62-524D-4250-A329FFB02AE7}"/>
              </a:ext>
            </a:extLst>
          </p:cNvPr>
          <p:cNvSpPr txBox="1"/>
          <p:nvPr/>
        </p:nvSpPr>
        <p:spPr>
          <a:xfrm>
            <a:off x="2171700" y="4705350"/>
            <a:ext cx="429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RMSE is better in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R^2 is better in Training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1AC243-AAD7-4C09-AF32-00840C043E20}"/>
                  </a:ext>
                </a:extLst>
              </p14:cNvPr>
              <p14:cNvContentPartPr/>
              <p14:nvPr/>
            </p14:nvContentPartPr>
            <p14:xfrm>
              <a:off x="3359210" y="3282370"/>
              <a:ext cx="285840" cy="26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1AC243-AAD7-4C09-AF32-00840C043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0210" y="3273370"/>
                <a:ext cx="3034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CF97BA-FA80-E98F-71AD-AC4615B1AD3E}"/>
                  </a:ext>
                </a:extLst>
              </p14:cNvPr>
              <p14:cNvContentPartPr/>
              <p14:nvPr/>
            </p14:nvContentPartPr>
            <p14:xfrm>
              <a:off x="4704530" y="3075730"/>
              <a:ext cx="46836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CF97BA-FA80-E98F-71AD-AC4615B1AD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5530" y="3066730"/>
                <a:ext cx="486000" cy="407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34DBDF5-556A-D422-311D-26F55EA165AE}"/>
              </a:ext>
            </a:extLst>
          </p:cNvPr>
          <p:cNvSpPr txBox="1"/>
          <p:nvPr/>
        </p:nvSpPr>
        <p:spPr>
          <a:xfrm>
            <a:off x="6858000" y="488950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Test R^2 is 0.679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F2DC9-F38E-7EE0-94C8-8F60471A7BA6}"/>
              </a:ext>
            </a:extLst>
          </p:cNvPr>
          <p:cNvSpPr txBox="1"/>
          <p:nvPr/>
        </p:nvSpPr>
        <p:spPr>
          <a:xfrm>
            <a:off x="4610100" y="5734050"/>
            <a:ext cx="421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 Training Set is slightly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a good sight, Test should be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Still, moving forward will use Model 2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F8C5B48-FFB9-6A48-F382-5D046C399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22" y="1732002"/>
            <a:ext cx="3635839" cy="220733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3FB1B1-45D9-1933-6A82-602E5C2DC1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06" y="1561787"/>
            <a:ext cx="3186707" cy="307744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0F6D40-E7E1-2252-C24B-F627E8920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473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7"/>
    </mc:Choice>
    <mc:Fallback>
      <p:transition spd="slow" advTm="1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3CA2-1C81-12DC-4379-348888AE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Predictions #1: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8B1B-DAD0-08F1-F5C2-2878C8ABB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crime rate of the following:</a:t>
            </a:r>
          </a:p>
          <a:p>
            <a:pPr marL="0" indent="0">
              <a:buNone/>
            </a:pPr>
            <a:r>
              <a:rPr lang="en-US" dirty="0"/>
              <a:t>The Year is 1990, Prisoner incarceration rate is 90%, percent of state population that is Caucasian = 85%, Population is 1 million, real per capital personal income is $4,500, and the state has a shall carry law in effect?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216E842-74EE-FA1B-599B-D999FFD0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24" y="3733801"/>
            <a:ext cx="5695751" cy="111601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4BCB7C-1612-7AA0-C5CF-23703B238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792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8"/>
    </mc:Choice>
    <mc:Fallback>
      <p:transition spd="slow" advTm="26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1EF2-E1E1-A08C-1D29-1C101FFF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C8B0-7888-EB21-B781-DBAF5D1D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Guns_and_Crime.csv consisted of the following:</a:t>
            </a:r>
          </a:p>
          <a:p>
            <a:r>
              <a:rPr lang="en-US" dirty="0"/>
              <a:t>Independent Variables – ID, Year, prisoners, </a:t>
            </a:r>
            <a:r>
              <a:rPr lang="en-US" dirty="0" err="1"/>
              <a:t>Afam</a:t>
            </a:r>
            <a:r>
              <a:rPr lang="en-US" dirty="0"/>
              <a:t> (African-American Population), </a:t>
            </a:r>
            <a:r>
              <a:rPr lang="en-US" dirty="0" err="1"/>
              <a:t>Cauc</a:t>
            </a:r>
            <a:r>
              <a:rPr lang="en-US" dirty="0"/>
              <a:t>, Male, Population, Income, Density, State, and Law</a:t>
            </a:r>
          </a:p>
          <a:p>
            <a:r>
              <a:rPr lang="en-US" dirty="0"/>
              <a:t>Dependent Variable - Crime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E7BDAA-6519-F39F-951B-B93D0CD4E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16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9"/>
    </mc:Choice>
    <mc:Fallback>
      <p:transition spd="slow" advTm="18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5059-1570-7829-9FE7-88FF8B21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Predictions #1: Continued</a:t>
            </a:r>
          </a:p>
        </p:txBody>
      </p:sp>
      <p:pic>
        <p:nvPicPr>
          <p:cNvPr id="4" name="Content Placeholder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D71FD0B-AFB7-9FC1-5EC5-6ABF0A7BF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8854" y="1337426"/>
            <a:ext cx="5664491" cy="1682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2277B-04D3-81FB-33F8-82D65C3085C4}"/>
              </a:ext>
            </a:extLst>
          </p:cNvPr>
          <p:cNvSpPr txBox="1"/>
          <p:nvPr/>
        </p:nvSpPr>
        <p:spPr>
          <a:xfrm>
            <a:off x="2857500" y="3492500"/>
            <a:ext cx="782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Transformed</a:t>
            </a:r>
          </a:p>
          <a:p>
            <a:r>
              <a:rPr lang="en-US" b="1" dirty="0"/>
              <a:t>Predicted Crime Rate</a:t>
            </a:r>
            <a:r>
              <a:rPr lang="en-US" dirty="0"/>
              <a:t>: 7.5244^2 = </a:t>
            </a:r>
            <a:r>
              <a:rPr lang="en-US" dirty="0">
                <a:highlight>
                  <a:srgbClr val="FFFF00"/>
                </a:highlight>
              </a:rPr>
              <a:t>56.62%</a:t>
            </a:r>
          </a:p>
          <a:p>
            <a:r>
              <a:rPr lang="en-US" b="1" dirty="0"/>
              <a:t>95% Confidence Interval</a:t>
            </a:r>
            <a:r>
              <a:rPr lang="en-US" dirty="0"/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6.2853^2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39.5%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8.7635^2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76.8%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/>
              <a:t>95% Prediction interval</a:t>
            </a:r>
            <a:r>
              <a:rPr lang="en-US" dirty="0"/>
              <a:t>: -1.0524^2 = </a:t>
            </a:r>
            <a:r>
              <a:rPr lang="en-US" dirty="0">
                <a:highlight>
                  <a:srgbClr val="FFFF00"/>
                </a:highlight>
              </a:rPr>
              <a:t>-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1.11%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16.1012^2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259.21%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25B9E1-ADF3-E022-F2C8-E572CD689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7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1"/>
    </mc:Choice>
    <mc:Fallback>
      <p:transition spd="slow" advTm="1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2B8B-E963-5FA2-F216-864F9EC7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Predictions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71F2C-6AD9-9437-98C4-D59D67146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crime rate of the following:</a:t>
            </a:r>
          </a:p>
          <a:p>
            <a:pPr marL="0" indent="0">
              <a:buNone/>
            </a:pPr>
            <a:r>
              <a:rPr lang="en-US" dirty="0"/>
              <a:t>The Year is 1975, Prisoner incarceration rate is 250%, percent of state population that is Caucasian = 65%, Population is 3 million, real per capital personal income is $9,000, and the state doesn’t have a shall carry law in effect?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B8FEE00-D7C9-3303-ADE3-11653B09A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6"/>
          <a:stretch/>
        </p:blipFill>
        <p:spPr>
          <a:xfrm>
            <a:off x="2603817" y="3879850"/>
            <a:ext cx="6501376" cy="115411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C1E5C7-DD68-E099-F5F9-197AF3276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66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4"/>
    </mc:Choice>
    <mc:Fallback>
      <p:transition spd="slow" advTm="2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68C9-6A46-DA14-4878-B53437C9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Prediction #2: Continued</a:t>
            </a:r>
          </a:p>
        </p:txBody>
      </p:sp>
      <p:pic>
        <p:nvPicPr>
          <p:cNvPr id="5" name="Picture 4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AC2E3ABA-0E50-4965-831D-3F5ECA969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99"/>
          <a:stretch/>
        </p:blipFill>
        <p:spPr>
          <a:xfrm>
            <a:off x="3765424" y="1343818"/>
            <a:ext cx="4520055" cy="1653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5EBAC-FA92-1D17-B698-EFE86EC41DE2}"/>
              </a:ext>
            </a:extLst>
          </p:cNvPr>
          <p:cNvSpPr txBox="1"/>
          <p:nvPr/>
        </p:nvSpPr>
        <p:spPr>
          <a:xfrm>
            <a:off x="2292350" y="3492500"/>
            <a:ext cx="839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Transformed</a:t>
            </a:r>
          </a:p>
          <a:p>
            <a:r>
              <a:rPr lang="en-US" b="1" dirty="0"/>
              <a:t>Predicted Crime Rate</a:t>
            </a:r>
            <a:r>
              <a:rPr lang="en-US" dirty="0"/>
              <a:t>: 26.6922^2 = </a:t>
            </a:r>
            <a:r>
              <a:rPr lang="en-US" dirty="0">
                <a:highlight>
                  <a:srgbClr val="FFFF00"/>
                </a:highlight>
              </a:rPr>
              <a:t>712.47%</a:t>
            </a:r>
          </a:p>
          <a:p>
            <a:r>
              <a:rPr lang="en-US" b="1" dirty="0"/>
              <a:t>95% Confidence Interval</a:t>
            </a:r>
            <a:r>
              <a:rPr lang="en-US" dirty="0"/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25.9075^2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671.2%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27.4769^2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754.98%</a:t>
            </a:r>
          </a:p>
          <a:p>
            <a:r>
              <a:rPr lang="en-US" b="1" dirty="0"/>
              <a:t>95% Prediction interval</a:t>
            </a:r>
            <a:r>
              <a:rPr lang="en-US" dirty="0"/>
              <a:t>: 18.1691^2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330.12%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35.2152^2 =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1240.11%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D0C3A7-FD91-BD7B-B9C5-42F620C48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514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3"/>
    </mc:Choice>
    <mc:Fallback>
      <p:transition spd="slow" advTm="2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B016-AC7D-B174-58BA-71306E23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Final 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928E-90BE-F484-8596-CBC4463D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77" y="1324610"/>
            <a:ext cx="3446145" cy="1871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6F6AB-912B-10F8-DFB4-EEB00C35F88C}"/>
              </a:ext>
            </a:extLst>
          </p:cNvPr>
          <p:cNvSpPr txBox="1"/>
          <p:nvPr/>
        </p:nvSpPr>
        <p:spPr>
          <a:xfrm>
            <a:off x="1289050" y="3371850"/>
            <a:ext cx="1006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sqrtCrime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 -0.39349^2 * year + 0.0319^2 * prisoners + 0.01687^2 *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cauc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+ 0.54870^2 *population + 0.00064881^2 *income + -1.99166^2 *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dummyLaw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7367D-6F4B-C683-E028-162042FC5A79}"/>
              </a:ext>
            </a:extLst>
          </p:cNvPr>
          <p:cNvSpPr txBox="1"/>
          <p:nvPr/>
        </p:nvSpPr>
        <p:spPr>
          <a:xfrm>
            <a:off x="1397000" y="4133850"/>
            <a:ext cx="8693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equally significant</a:t>
            </a:r>
          </a:p>
          <a:p>
            <a:r>
              <a:rPr lang="en-US" i="1" dirty="0"/>
              <a:t>Assuming all other variables are fixed…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shall carry law (</a:t>
            </a:r>
            <a:r>
              <a:rPr lang="en-US" b="1" dirty="0" err="1"/>
              <a:t>dummyLaw</a:t>
            </a:r>
            <a:r>
              <a:rPr lang="en-US" b="1" dirty="0"/>
              <a:t> = 1) </a:t>
            </a:r>
            <a:r>
              <a:rPr lang="en-US" dirty="0"/>
              <a:t>and a higher </a:t>
            </a:r>
            <a:r>
              <a:rPr lang="en-US" b="1" dirty="0"/>
              <a:t>year</a:t>
            </a:r>
            <a:r>
              <a:rPr lang="en-US" dirty="0"/>
              <a:t> will </a:t>
            </a:r>
            <a:r>
              <a:rPr lang="en-US" dirty="0">
                <a:solidFill>
                  <a:srgbClr val="00B050"/>
                </a:solidFill>
              </a:rPr>
              <a:t>decrease</a:t>
            </a:r>
            <a:r>
              <a:rPr lang="en-US" dirty="0"/>
              <a:t> crime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Alternatively, an increase in </a:t>
            </a:r>
            <a:r>
              <a:rPr lang="en-US" b="1" dirty="0"/>
              <a:t>Prisoner</a:t>
            </a:r>
            <a:r>
              <a:rPr lang="en-US" dirty="0"/>
              <a:t> incarceration rate, </a:t>
            </a:r>
            <a:r>
              <a:rPr lang="en-US" b="1" dirty="0"/>
              <a:t>Cauc</a:t>
            </a:r>
            <a:r>
              <a:rPr lang="en-US" dirty="0"/>
              <a:t>asian population, </a:t>
            </a:r>
            <a:r>
              <a:rPr lang="en-US" b="1" dirty="0"/>
              <a:t>income</a:t>
            </a:r>
            <a:r>
              <a:rPr lang="en-US" dirty="0"/>
              <a:t>, and </a:t>
            </a:r>
            <a:r>
              <a:rPr lang="en-US" b="1" dirty="0"/>
              <a:t>population</a:t>
            </a:r>
            <a:r>
              <a:rPr lang="en-US" dirty="0"/>
              <a:t> will </a:t>
            </a:r>
            <a:r>
              <a:rPr lang="en-US" dirty="0">
                <a:solidFill>
                  <a:srgbClr val="FF0000"/>
                </a:solidFill>
              </a:rPr>
              <a:t>increase</a:t>
            </a:r>
            <a:r>
              <a:rPr lang="en-US" dirty="0"/>
              <a:t> the crime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This explains the dramatic changes between Prediction 1 and Prediction 2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0C1B5AC-D448-E532-2FA7-6FC39AA49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142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5"/>
    </mc:Choice>
    <mc:Fallback>
      <p:transition spd="slow" advTm="36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2D3B-60FC-2029-0322-32196E78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</a:t>
            </a:r>
          </a:p>
        </p:txBody>
      </p:sp>
      <p:pic>
        <p:nvPicPr>
          <p:cNvPr id="12" name="Content Placeholder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9A11DD-5E90-6E12-99D8-CFF156BBD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5" y="2498465"/>
            <a:ext cx="4525040" cy="339378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A13546-C40C-C1EA-E32A-6D7058FB08D0}"/>
              </a:ext>
            </a:extLst>
          </p:cNvPr>
          <p:cNvSpPr txBox="1"/>
          <p:nvPr/>
        </p:nvSpPr>
        <p:spPr>
          <a:xfrm>
            <a:off x="5897878" y="3222172"/>
            <a:ext cx="545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prefer to live in a place with shall carry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Recognize that as population increases, so will 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these other variables into consideration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89A03-55B4-1B92-3DFE-273E87E40EC3}"/>
              </a:ext>
            </a:extLst>
          </p:cNvPr>
          <p:cNvSpPr txBox="1"/>
          <p:nvPr/>
        </p:nvSpPr>
        <p:spPr>
          <a:xfrm>
            <a:off x="931999" y="1486444"/>
            <a:ext cx="1006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sqrtCrime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 -0.39349^2 * year + 0.0319^2 * prisoners + 0.01687^2 *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cauc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+ 0.54870^2 *population + 0.00064881^2 *income + -1.99166^2 *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dummyLaw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23CEBD-74E7-77E0-3488-DED41A1C2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321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08"/>
    </mc:Choice>
    <mc:Fallback>
      <p:transition spd="slow" advTm="57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E780-9BEA-9EBF-FEAE-41D010AD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094D-F54A-7573-E877-63B51229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satisfied with my model</a:t>
            </a:r>
          </a:p>
          <a:p>
            <a:r>
              <a:rPr lang="en-US" dirty="0"/>
              <a:t>There is room for improvement</a:t>
            </a:r>
          </a:p>
          <a:p>
            <a:pPr lvl="1"/>
            <a:r>
              <a:rPr lang="en-US" dirty="0"/>
              <a:t>Can improve R^2 and F-Value</a:t>
            </a:r>
          </a:p>
          <a:p>
            <a:pPr lvl="1"/>
            <a:r>
              <a:rPr lang="en-US" dirty="0"/>
              <a:t>Maybe use a different transformation</a:t>
            </a:r>
          </a:p>
          <a:p>
            <a:pPr lvl="1"/>
            <a:r>
              <a:rPr lang="en-US" dirty="0"/>
              <a:t>Testing should be </a:t>
            </a:r>
            <a:r>
              <a:rPr lang="en-US"/>
              <a:t>&gt; Training</a:t>
            </a:r>
            <a:r>
              <a:rPr lang="en-US" dirty="0"/>
              <a:t>	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5B2902-9BBA-7220-ACB5-2135C09D9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079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5"/>
    </mc:Choice>
    <mc:Fallback>
      <p:transition spd="slow" advTm="4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E6F9-3BF8-7C2F-FEC4-E37F5F88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Modifications #1: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AF25-F4C3-4CBC-C543-38806C35D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Removed </a:t>
            </a:r>
            <a:r>
              <a:rPr lang="en-US" b="1" dirty="0"/>
              <a:t>ID</a:t>
            </a:r>
            <a:r>
              <a:rPr lang="en-US" dirty="0"/>
              <a:t> – Was just Observation # duplicate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Created </a:t>
            </a:r>
            <a:r>
              <a:rPr lang="en-US" b="1" dirty="0" err="1"/>
              <a:t>dummyLaw</a:t>
            </a:r>
            <a:r>
              <a:rPr lang="en-US" b="1" dirty="0"/>
              <a:t> </a:t>
            </a:r>
            <a:r>
              <a:rPr lang="en-US" dirty="0"/>
              <a:t>– As </a:t>
            </a:r>
            <a:r>
              <a:rPr lang="en-US" b="1" dirty="0"/>
              <a:t>Law</a:t>
            </a:r>
            <a:r>
              <a:rPr lang="en-US" dirty="0"/>
              <a:t> holds categorical values</a:t>
            </a:r>
          </a:p>
          <a:p>
            <a:pPr lvl="1"/>
            <a:r>
              <a:rPr lang="en-US" dirty="0" err="1"/>
              <a:t>dummyLaw</a:t>
            </a:r>
            <a:r>
              <a:rPr lang="en-US" dirty="0"/>
              <a:t> = 0, means Law = No</a:t>
            </a:r>
          </a:p>
          <a:p>
            <a:pPr lvl="1"/>
            <a:r>
              <a:rPr lang="en-US" dirty="0" err="1"/>
              <a:t>dummyLaw</a:t>
            </a:r>
            <a:r>
              <a:rPr lang="en-US" dirty="0"/>
              <a:t> = 1, means Law = Yes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Removed </a:t>
            </a:r>
            <a:r>
              <a:rPr lang="en-US" b="1" dirty="0"/>
              <a:t>State</a:t>
            </a:r>
            <a:r>
              <a:rPr lang="en-US" dirty="0"/>
              <a:t> – Holds categorical values</a:t>
            </a:r>
          </a:p>
          <a:p>
            <a:pPr lvl="1"/>
            <a:r>
              <a:rPr lang="en-US" dirty="0"/>
              <a:t>Would Require 51 dummy variables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F07E67-EEB5-2A3F-26F0-B0FBBDE6E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53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6"/>
    </mc:Choice>
    <mc:Fallback>
      <p:transition spd="slow" advTm="59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96B8-C21D-7D77-6A8B-E6249156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45" y="18255"/>
            <a:ext cx="10515600" cy="59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Full Model Output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1EABD17-5FF0-35A3-B509-A4DCA702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5" y="1133275"/>
            <a:ext cx="3912127" cy="29340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EB79D-B256-D27A-6AA4-3518BD72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83" y="616688"/>
            <a:ext cx="5664491" cy="21591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B13F643-5602-944E-AE6A-6EFD9B183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6" y="1025463"/>
            <a:ext cx="4199623" cy="3149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694C3-8E4C-551E-AAC1-F16CBF2705BC}"/>
              </a:ext>
            </a:extLst>
          </p:cNvPr>
          <p:cNvSpPr txBox="1"/>
          <p:nvPr/>
        </p:nvSpPr>
        <p:spPr>
          <a:xfrm>
            <a:off x="1184415" y="4301290"/>
            <a:ext cx="349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 right-hand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Outliers towards the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E1473-97B2-5DE5-D708-63B13FFB9B3A}"/>
              </a:ext>
            </a:extLst>
          </p:cNvPr>
          <p:cNvSpPr txBox="1"/>
          <p:nvPr/>
        </p:nvSpPr>
        <p:spPr>
          <a:xfrm>
            <a:off x="6447033" y="4368044"/>
            <a:ext cx="427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Probability Plot has a decent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Has normality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8725CB-3D69-423D-45D8-BFA4E3A21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390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42"/>
    </mc:Choice>
    <mc:Fallback>
      <p:transition spd="slow" advTm="33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F18E-7914-5866-73C3-9CB1FCF4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5"/>
            <a:ext cx="10515600" cy="70852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Full Model Output: Continued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26EFF-89FB-1A3B-07D9-5A86BC983A67}"/>
              </a:ext>
            </a:extLst>
          </p:cNvPr>
          <p:cNvSpPr txBox="1"/>
          <p:nvPr/>
        </p:nvSpPr>
        <p:spPr>
          <a:xfrm>
            <a:off x="3928731" y="63463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 Scatter Plot Matrix also showed no linearity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1A685-6C91-6DD0-0A89-020B4C70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90" y="785758"/>
            <a:ext cx="5589923" cy="3559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C1372-5C22-25B8-5A7F-83DD8CFA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331" y="883770"/>
            <a:ext cx="2401844" cy="3369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C707D-E347-0A3D-6C0D-A427F7FF28FE}"/>
              </a:ext>
            </a:extLst>
          </p:cNvPr>
          <p:cNvSpPr txBox="1"/>
          <p:nvPr/>
        </p:nvSpPr>
        <p:spPr>
          <a:xfrm>
            <a:off x="1290084" y="4594914"/>
            <a:ext cx="4549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Has a High F Value (446.87)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Good R^2 (0.7757) and ADJ R^2 (0.7740)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All Dependent variables have good P-Values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49BD1-4E36-C37C-304B-A51BB9808347}"/>
              </a:ext>
            </a:extLst>
          </p:cNvPr>
          <p:cNvSpPr txBox="1"/>
          <p:nvPr/>
        </p:nvSpPr>
        <p:spPr>
          <a:xfrm>
            <a:off x="6152706" y="4453831"/>
            <a:ext cx="4749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Residual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 funnel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Constance variance, nor independence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Random Pattern – Has 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outliers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014B20-365C-983F-A089-77157E3A2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662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10"/>
    </mc:Choice>
    <mc:Fallback>
      <p:transition spd="slow" advTm="78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390-BC24-9ABD-9C0B-DA6DD230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Modifications #2: Multicollinearity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F5065-4DD5-ECA5-44D3-638FFF180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4642" y="1690688"/>
            <a:ext cx="3203537" cy="2494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CA827-6DE2-5146-C48C-2332E4DC2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37" y="1858155"/>
            <a:ext cx="2997326" cy="2159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7B51D-09F3-6AD9-1A38-E8020441CBA1}"/>
              </a:ext>
            </a:extLst>
          </p:cNvPr>
          <p:cNvSpPr txBox="1"/>
          <p:nvPr/>
        </p:nvSpPr>
        <p:spPr>
          <a:xfrm>
            <a:off x="1694121" y="4472763"/>
            <a:ext cx="2941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Both </a:t>
            </a:r>
            <a:r>
              <a:rPr lang="en-US" dirty="0" err="1">
                <a:solidFill>
                  <a:srgbClr val="FF0000"/>
                </a:solidFill>
              </a:rPr>
              <a:t>Cauc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afam</a:t>
            </a:r>
            <a:r>
              <a:rPr lang="en-US" dirty="0">
                <a:solidFill>
                  <a:srgbClr val="FF0000"/>
                </a:solidFill>
              </a:rPr>
              <a:t> have a VIF &gt;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71A88-7CF8-20CC-DF2F-074F3D006606}"/>
              </a:ext>
            </a:extLst>
          </p:cNvPr>
          <p:cNvSpPr txBox="1"/>
          <p:nvPr/>
        </p:nvSpPr>
        <p:spPr>
          <a:xfrm>
            <a:off x="6500037" y="4472763"/>
            <a:ext cx="350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Removing </a:t>
            </a:r>
            <a:r>
              <a:rPr lang="en-US" dirty="0" err="1"/>
              <a:t>afam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All VIF’s &lt; 10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479870-DA84-6755-67CF-B6F2EFB84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052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41"/>
    </mc:Choice>
    <mc:Fallback>
      <p:transition spd="slow" advTm="59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B333-EB34-9022-4567-DB3E58C1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 Modifications #3: Outliers and Influential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B64-1F4E-349F-53CD-BA84C2D89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17 observations in total removed</a:t>
            </a:r>
          </a:p>
          <a:p>
            <a:r>
              <a:rPr lang="en-US" dirty="0"/>
              <a:t>I removed and re-ran the model with the following order of deletion:</a:t>
            </a:r>
          </a:p>
          <a:p>
            <a:pPr lvl="1"/>
            <a:r>
              <a:rPr lang="en-US" dirty="0"/>
              <a:t>Observation 207, 206, 189, 189, 203, 188, 115, 1005, 1004, 114, 1002, 1001, 727, 640, 640, 730, and 996</a:t>
            </a:r>
          </a:p>
          <a:p>
            <a:pPr lvl="1"/>
            <a:r>
              <a:rPr lang="en-US" dirty="0"/>
              <a:t>Either these values had a large studentized residual &gt; ± 3</a:t>
            </a:r>
          </a:p>
          <a:p>
            <a:pPr lvl="1"/>
            <a:r>
              <a:rPr lang="en-US" dirty="0" err="1"/>
              <a:t>And/Or</a:t>
            </a:r>
            <a:r>
              <a:rPr lang="en-US" dirty="0"/>
              <a:t> an Influential Point with an arrowhead</a:t>
            </a:r>
          </a:p>
          <a:p>
            <a:r>
              <a:rPr lang="en-US" dirty="0"/>
              <a:t>Afterwards there were no outliers</a:t>
            </a:r>
          </a:p>
          <a:p>
            <a:r>
              <a:rPr lang="en-US" dirty="0"/>
              <a:t>Some influential points had arrowheads, but I decided to leave them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D788E7-D0AB-6CF1-1266-40049705C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108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77"/>
    </mc:Choice>
    <mc:Fallback>
      <p:transition spd="slow" advTm="4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C206-1C33-8974-17DB-6036A9A1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07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Looking at updated outputs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78F0A51-FADF-300D-2144-517A7C945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3" y="1278192"/>
            <a:ext cx="3890668" cy="29180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75AB0-3785-BC7C-8E36-600926340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639" y="1081342"/>
            <a:ext cx="2657135" cy="407257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81E51E4-21BF-EC5B-2CFF-A4874D3AE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98" y="1361216"/>
            <a:ext cx="4549572" cy="3412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4755B-F920-D1D1-DF77-25969DB3036D}"/>
              </a:ext>
            </a:extLst>
          </p:cNvPr>
          <p:cNvSpPr txBox="1"/>
          <p:nvPr/>
        </p:nvSpPr>
        <p:spPr>
          <a:xfrm>
            <a:off x="1399203" y="4332069"/>
            <a:ext cx="126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Essentially unchanged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07F85-643D-AB45-AB2A-F7F832461107}"/>
              </a:ext>
            </a:extLst>
          </p:cNvPr>
          <p:cNvSpPr txBox="1"/>
          <p:nvPr/>
        </p:nvSpPr>
        <p:spPr>
          <a:xfrm>
            <a:off x="4800600" y="5153920"/>
            <a:ext cx="255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F-value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R^2 and ADJ R^2 increased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E25EAF-2D4B-CC32-1901-E646A0F26B71}"/>
              </a:ext>
            </a:extLst>
          </p:cNvPr>
          <p:cNvSpPr txBox="1"/>
          <p:nvPr/>
        </p:nvSpPr>
        <p:spPr>
          <a:xfrm>
            <a:off x="8729832" y="4864100"/>
            <a:ext cx="255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Funnel shape still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7752CE-07E9-1E4D-5B85-1166CC3BA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186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80"/>
    </mc:Choice>
    <mc:Fallback>
      <p:transition spd="slow" advTm="3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C7C-6946-70E4-DA9E-623A81D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Modifications #4: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D88C2-8D39-ED56-3D12-8E51C34D6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600"/>
            <a:ext cx="10515600" cy="1527175"/>
          </a:xfrm>
        </p:spPr>
        <p:txBody>
          <a:bodyPr/>
          <a:lstStyle/>
          <a:p>
            <a:r>
              <a:rPr lang="en-US" dirty="0"/>
              <a:t>I created the variable </a:t>
            </a:r>
            <a:r>
              <a:rPr lang="en-US" b="1" dirty="0" err="1"/>
              <a:t>sqrtCrime</a:t>
            </a:r>
            <a:r>
              <a:rPr lang="en-US" dirty="0"/>
              <a:t>, which is Crime^2</a:t>
            </a:r>
          </a:p>
          <a:p>
            <a:r>
              <a:rPr lang="en-US" dirty="0"/>
              <a:t>I chose Square Root as the transformation as Crime rate can be &gt;= 0</a:t>
            </a:r>
          </a:p>
          <a:p>
            <a:r>
              <a:rPr lang="en-US" dirty="0" err="1"/>
              <a:t>sqrtCrime</a:t>
            </a:r>
            <a:r>
              <a:rPr lang="en-US" dirty="0"/>
              <a:t> is now the dependent variable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4E6BDD-6FC2-113A-C58B-FE51DF06C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886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63"/>
    </mc:Choice>
    <mc:Fallback>
      <p:transition spd="slow" advTm="2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1148</Words>
  <Application>Microsoft Office PowerPoint</Application>
  <PresentationFormat>Widescreen</PresentationFormat>
  <Paragraphs>168</Paragraphs>
  <Slides>25</Slides>
  <Notes>1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An analysis of Guns &amp; Crime</vt:lpstr>
      <vt:lpstr>The Original Model</vt:lpstr>
      <vt:lpstr>Model Modifications #1: Variables</vt:lpstr>
      <vt:lpstr>Full Model Output</vt:lpstr>
      <vt:lpstr>Full Model Output: Continued</vt:lpstr>
      <vt:lpstr>Model Modifications #2: Multicollinearity</vt:lpstr>
      <vt:lpstr>Model Modifications #3: Outliers and Influential Points</vt:lpstr>
      <vt:lpstr>Looking at updated outputs</vt:lpstr>
      <vt:lpstr>Model Modifications #4: Transformation</vt:lpstr>
      <vt:lpstr>Model Modifications #5: Model Selection</vt:lpstr>
      <vt:lpstr>Final model with sqrtCrime</vt:lpstr>
      <vt:lpstr>Final model with sqrtCrime: continued</vt:lpstr>
      <vt:lpstr>Data Split</vt:lpstr>
      <vt:lpstr>Training Set</vt:lpstr>
      <vt:lpstr>Training Set comparisons</vt:lpstr>
      <vt:lpstr>Testing Set comparisons</vt:lpstr>
      <vt:lpstr>Training vs Test: Model 1</vt:lpstr>
      <vt:lpstr>Training vs Test: Model 2</vt:lpstr>
      <vt:lpstr>Predictions #1:</vt:lpstr>
      <vt:lpstr>Predictions #1: Continued</vt:lpstr>
      <vt:lpstr>Predictions #2</vt:lpstr>
      <vt:lpstr>Prediction #2: Continued</vt:lpstr>
      <vt:lpstr>Final Regression Model</vt:lpstr>
      <vt:lpstr>More Context</vt:lpstr>
      <vt:lpstr>Overall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Lopez</dc:creator>
  <cp:lastModifiedBy>Christian Lopez</cp:lastModifiedBy>
  <cp:revision>3</cp:revision>
  <dcterms:created xsi:type="dcterms:W3CDTF">2023-03-01T21:05:48Z</dcterms:created>
  <dcterms:modified xsi:type="dcterms:W3CDTF">2023-03-06T18:40:49Z</dcterms:modified>
</cp:coreProperties>
</file>